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9A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8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3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3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8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9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2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02B1-7CED-4114-89AB-0AC2524E02F7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41E7-977C-40B6-8A79-6B33D23F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hyperlink" Target="mailto:Jason.holbrook@kraussmaffei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A-C-Servo%20Video.wmv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hyperlink" Target="IR%2050%20Clamp%20Area.mp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Down%20Support%20Grounding.mp4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2" y="5929198"/>
            <a:ext cx="6580180" cy="65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11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028" y="1964320"/>
            <a:ext cx="7984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“Mold considerations when assessing robotics requirements”</a:t>
            </a:r>
            <a:r>
              <a:rPr lang="en-US" sz="2800" i="1" dirty="0" smtClean="0"/>
              <a:t> </a:t>
            </a:r>
          </a:p>
          <a:p>
            <a:endParaRPr lang="en-US" i="1" dirty="0" smtClean="0"/>
          </a:p>
          <a:p>
            <a:endParaRPr lang="en-US" dirty="0"/>
          </a:p>
          <a:p>
            <a:r>
              <a:rPr lang="en-US" sz="2000" b="1" dirty="0" smtClean="0"/>
              <a:t>Jason Holbrook</a:t>
            </a:r>
          </a:p>
          <a:p>
            <a:r>
              <a:rPr lang="en-US" dirty="0" smtClean="0"/>
              <a:t>Sales Manager</a:t>
            </a:r>
          </a:p>
          <a:p>
            <a:r>
              <a:rPr lang="en-US" dirty="0" smtClean="0"/>
              <a:t>Krauss Maffei Corporation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859-653-4309</a:t>
            </a:r>
          </a:p>
          <a:p>
            <a:r>
              <a:rPr lang="en-US" dirty="0" smtClean="0">
                <a:hlinkClick r:id="rId4"/>
              </a:rPr>
              <a:t>Jason.holbrook@kraussmaffei.com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27433"/>
            <a:ext cx="9144000" cy="426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6" y="2639416"/>
            <a:ext cx="3786388" cy="2689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6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670" y="489397"/>
            <a:ext cx="738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6.) Use Quick Change EOAT Mounting to simplify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4384" y="1092110"/>
            <a:ext cx="5331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Minimizes wear &amp; tear on robot mounting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Standardizes vacuum &amp; gripper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a safe means of hanging EOAT’s for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Makes for faster job changes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1" y="3454757"/>
            <a:ext cx="2703558" cy="2703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3508988"/>
            <a:ext cx="2565109" cy="2565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1" r="9188" b="17441"/>
          <a:stretch/>
        </p:blipFill>
        <p:spPr>
          <a:xfrm>
            <a:off x="6156100" y="2642763"/>
            <a:ext cx="265176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41" y="3168203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Dovetail Quick 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32219" y="3168203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 Quick Change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8892" y="2107773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EOA Tool Tree Storage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425" y="3065172"/>
            <a:ext cx="2941716" cy="3008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04566" y="3065172"/>
            <a:ext cx="2429564" cy="3008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50468" y="2102062"/>
            <a:ext cx="2887470" cy="4198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701" y="275269"/>
            <a:ext cx="3454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7.)  Guarding Properly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701" y="789643"/>
            <a:ext cx="6384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 your current OSHA / ANSI standard – check latest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prevent physical entry unless properly interlocked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prevent accidental entry under normal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Isle ways need Overhead Protection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8" y="1941006"/>
            <a:ext cx="3743951" cy="4365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7998" r="7555" b="12666"/>
          <a:stretch/>
        </p:blipFill>
        <p:spPr>
          <a:xfrm>
            <a:off x="4745098" y="2279561"/>
            <a:ext cx="3791887" cy="38662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64406" y="3284113"/>
            <a:ext cx="1403797" cy="1519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1527" y="2524259"/>
            <a:ext cx="5678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Questions 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335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1527" y="2524259"/>
            <a:ext cx="53852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Thank You!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9594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0932" y="490522"/>
            <a:ext cx="74927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Speaker Bio:</a:t>
            </a:r>
          </a:p>
          <a:p>
            <a:endParaRPr lang="en-US" dirty="0"/>
          </a:p>
          <a:p>
            <a:r>
              <a:rPr lang="en-GB" b="1" u="sng" dirty="0"/>
              <a:t>Jason Holbrook, Sales Manager, </a:t>
            </a:r>
            <a:r>
              <a:rPr lang="en-GB" b="1" i="1" u="sng" dirty="0">
                <a:solidFill>
                  <a:srgbClr val="0070C0"/>
                </a:solidFill>
              </a:rPr>
              <a:t>Krauss Maffei Corporation</a:t>
            </a:r>
            <a:r>
              <a:rPr lang="en-GB" dirty="0"/>
              <a:t>:</a:t>
            </a:r>
            <a:endParaRPr lang="en-US" dirty="0"/>
          </a:p>
          <a:p>
            <a:r>
              <a:rPr lang="en-GB" dirty="0"/>
              <a:t>Jason started his career with Worthington Custom Plastics following his graduation with a B.Sc. in Engineering Technology &amp; Mgt. from Ohio University in 1995. He later joined ITW-Nifco as </a:t>
            </a:r>
            <a:r>
              <a:rPr lang="en-GB" dirty="0" smtClean="0"/>
              <a:t>a Sales </a:t>
            </a:r>
            <a:r>
              <a:rPr lang="en-GB" dirty="0"/>
              <a:t>Engineer, managing the Toyota North America Account. In 2000 Jason joined Wittmann Battenfeld as a Regional Manager for the Mid-West.  Then in 2012, Jason joined Krauss Maffei as a Sales Mgr. for Mid-West where he is presently employed today.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In his position as a Sales Manager for Krauss Maffei Jason brings with him a strong background in plastics injection machine technology and automation. His diverse experience in several key end markets including automotive, appliance, packaging, medical, &amp; consumer, combined with 20 years of injection molding experience, provides a solid background to promote the latest in current &amp; relevant injection molding technologies.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Insert Speaker Photo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9760"/>
            <a:ext cx="9138729" cy="1407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69" y="5422827"/>
            <a:ext cx="6580180" cy="65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99" y="5990997"/>
            <a:ext cx="2167630" cy="8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395542"/>
            <a:ext cx="494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1.)  Linear or Articulated Robot?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04100" y="1300314"/>
            <a:ext cx="446115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Linear: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Pro:  Typically less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Pro:  Faster mold harvesting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Pro:  Easier to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Con:  Less articulation of the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Con:  Less useful post molding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u="sng" dirty="0" smtClean="0"/>
              <a:t>Articulated: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Pro: multifunctional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Pro:  more useful post molding (value add)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Pro: can be configured for tight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Con:  typically more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Con: typically slower part harvesting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Con:  more difficult to program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8" y="1300314"/>
            <a:ext cx="2508387" cy="2074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63" y="3840629"/>
            <a:ext cx="2876819" cy="19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9180" y="645692"/>
            <a:ext cx="793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1A.)  </a:t>
            </a:r>
            <a:r>
              <a:rPr lang="en-US" sz="2400" b="1" dirty="0"/>
              <a:t>Linear or Articulated </a:t>
            </a:r>
            <a:r>
              <a:rPr lang="en-US" sz="2400" b="1" dirty="0" smtClean="0"/>
              <a:t>Robot – or a combination of both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4248" y="1430748"/>
            <a:ext cx="525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your wrist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Consider:  1.) Torque, 2.) Weight, 3.) Extra Daylight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1" y="3404630"/>
            <a:ext cx="2249778" cy="2729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8" t="10664" r="28728" b="4001"/>
          <a:stretch/>
        </p:blipFill>
        <p:spPr>
          <a:xfrm>
            <a:off x="4282443" y="3383852"/>
            <a:ext cx="1295398" cy="2674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0" t="9332" r="35610" b="11999"/>
          <a:stretch/>
        </p:blipFill>
        <p:spPr>
          <a:xfrm>
            <a:off x="5803180" y="3383852"/>
            <a:ext cx="789480" cy="258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t="16328" r="35993" b="29787"/>
          <a:stretch/>
        </p:blipFill>
        <p:spPr>
          <a:xfrm>
            <a:off x="6957749" y="4013229"/>
            <a:ext cx="1483608" cy="1958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020" y="2859110"/>
            <a:ext cx="292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A/C Servo Combination Wrist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00933" y="2859110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Opposing Pneum. Wrist Flip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9180" y="2768958"/>
            <a:ext cx="3230481" cy="3364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56845" y="2768958"/>
            <a:ext cx="4816699" cy="3364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8" y="2055538"/>
            <a:ext cx="713420" cy="7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611" y="1044477"/>
            <a:ext cx="757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5155" y="343697"/>
            <a:ext cx="744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2A.)  Linear Layout :  Op-Side, Non-Op, L-Mount?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8186" y="869398"/>
            <a:ext cx="79076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Considerations:</a:t>
            </a:r>
          </a:p>
          <a:p>
            <a:endParaRPr lang="en-US" sz="1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Minimize stroke &amp; floor space requirements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Maximize part clearance above mold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Always design so “Mold Close Signal” can be made without having to flip the robots wrist.  Flipping wrist delays mold close – extending cycle.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6" y="3541966"/>
            <a:ext cx="2313636" cy="2697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23" y="3423942"/>
            <a:ext cx="2818678" cy="2815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33" y="3688344"/>
            <a:ext cx="2550937" cy="2556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138" y="3239276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Operator Side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32218" y="323927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Non-Op Side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7822" y="3239276"/>
            <a:ext cx="9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L-Mount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5603" y="3164184"/>
            <a:ext cx="2716682" cy="306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16998" y="3172633"/>
            <a:ext cx="2910003" cy="307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20494" y="3172633"/>
            <a:ext cx="2682069" cy="3072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20" y="386364"/>
            <a:ext cx="881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2B.) Articulated Layout:  Floor, Shelf, or Clamp Mounting 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8185" y="909585"/>
            <a:ext cx="79076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Considerations:</a:t>
            </a:r>
          </a:p>
          <a:p>
            <a:endParaRPr lang="en-US" sz="1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Minimize stroke &amp; floor space requirements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Maximize part harvesting 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Try to position articulated robots to allow for the fastest part harvesting and minimal mold open </a:t>
            </a:r>
            <a:r>
              <a:rPr lang="en-US" dirty="0" smtClean="0"/>
              <a:t>requirement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Maximize post molding value added processes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9" y="4021428"/>
            <a:ext cx="2471928" cy="2157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74" y="4221824"/>
            <a:ext cx="2936382" cy="1957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24468" r="33321" b="24468"/>
          <a:stretch/>
        </p:blipFill>
        <p:spPr>
          <a:xfrm>
            <a:off x="6689164" y="4167732"/>
            <a:ext cx="2194560" cy="2011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7351" y="3677854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Floor Mount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75104" y="3730305"/>
            <a:ext cx="13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Shelf Mount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22852" y="3699044"/>
            <a:ext cx="14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Clamp Mount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8520" y="3677854"/>
            <a:ext cx="2822257" cy="2628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55324" y="3677854"/>
            <a:ext cx="3181082" cy="2628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85774" y="3677854"/>
            <a:ext cx="2542316" cy="2628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59" y="3049937"/>
            <a:ext cx="582165" cy="5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792" y="618186"/>
            <a:ext cx="596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3.)  Pick &amp; Place   OR  Automated Cell 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58343"/>
            <a:ext cx="595143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Pick &amp; Place:  Stack-Up of Tolerance </a:t>
            </a:r>
            <a:r>
              <a:rPr lang="en-US" sz="2400" b="1" u="sng" dirty="0" smtClean="0">
                <a:solidFill>
                  <a:srgbClr val="0070C0"/>
                </a:solidFill>
              </a:rPr>
              <a:t>Loose</a:t>
            </a:r>
            <a:r>
              <a:rPr lang="en-US" sz="2400" b="1" u="sng" dirty="0" smtClean="0"/>
              <a:t>:</a:t>
            </a:r>
          </a:p>
          <a:p>
            <a:endParaRPr lang="en-US" sz="1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ypically has a broad allowance of tolerances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use robots standard position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affect overall part assembly tolerance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u="sng" dirty="0" smtClean="0"/>
              <a:t>Automated Cell:  Stack-Up of Tolerance </a:t>
            </a:r>
            <a:r>
              <a:rPr lang="en-US" sz="2400" b="1" u="sng" dirty="0" smtClean="0">
                <a:solidFill>
                  <a:srgbClr val="FF0000"/>
                </a:solidFill>
              </a:rPr>
              <a:t>Tight</a:t>
            </a:r>
            <a:r>
              <a:rPr lang="en-US" sz="2400" b="1" u="sng" dirty="0" smtClean="0"/>
              <a:t>:</a:t>
            </a:r>
          </a:p>
          <a:p>
            <a:endParaRPr lang="en-US" sz="1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Typically demands minimal allowance of tolerances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NOT rely solely on robots position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Definitely affects overall part assembly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ISOLATE</a:t>
            </a:r>
            <a:r>
              <a:rPr lang="en-US" dirty="0" smtClean="0">
                <a:solidFill>
                  <a:srgbClr val="FF0000"/>
                </a:solidFill>
              </a:rPr>
              <a:t> Robot &amp; IMM from stack-up of tolerances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35002" r="14285" b="35002"/>
          <a:stretch/>
        </p:blipFill>
        <p:spPr>
          <a:xfrm>
            <a:off x="6327272" y="4479916"/>
            <a:ext cx="2511563" cy="10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185" y="193183"/>
            <a:ext cx="8067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4.)  Minimize vibration to maximize tolerance control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3985" r="14961" b="-398"/>
          <a:stretch/>
        </p:blipFill>
        <p:spPr>
          <a:xfrm>
            <a:off x="264177" y="2211987"/>
            <a:ext cx="4846320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9437" y="1958380"/>
            <a:ext cx="3260771" cy="4347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0766" y="724468"/>
            <a:ext cx="5975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Ground vibration to the floor – just like electricity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more mass to dissipate more vibration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Isolate robot &amp; automation from vibration when necessary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1223" y="4340180"/>
            <a:ext cx="708338" cy="1313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75797" y="3052293"/>
            <a:ext cx="2614411" cy="3253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6" y="1647797"/>
            <a:ext cx="564189" cy="5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73"/>
            <a:ext cx="9144000" cy="438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4" y="6306074"/>
            <a:ext cx="1560945" cy="624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670" y="699492"/>
            <a:ext cx="615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5.)  Poke Yoke the system when possible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23493" y="1520985"/>
            <a:ext cx="6651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mold 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End-of-Arm Tool 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Code End-of-Arm to Mold with 24v signal to IMM to </a:t>
            </a:r>
            <a:r>
              <a:rPr lang="en-US" b="1" dirty="0" smtClean="0">
                <a:solidFill>
                  <a:srgbClr val="0070C0"/>
                </a:solidFill>
              </a:rPr>
              <a:t>“Goof Proof”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398701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 b="20825"/>
          <a:stretch/>
        </p:blipFill>
        <p:spPr>
          <a:xfrm>
            <a:off x="4303891" y="3829898"/>
            <a:ext cx="4269567" cy="2057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527" y="3245476"/>
            <a:ext cx="240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EOAT Coding Connector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5324" y="3245476"/>
            <a:ext cx="24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Mold  Coding Connector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0456" y="3103808"/>
            <a:ext cx="3372569" cy="2975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93959" y="3103808"/>
            <a:ext cx="4689433" cy="2975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563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 Schneller</dc:creator>
  <cp:lastModifiedBy>Christina Fuges</cp:lastModifiedBy>
  <cp:revision>32</cp:revision>
  <dcterms:created xsi:type="dcterms:W3CDTF">2015-02-25T15:17:40Z</dcterms:created>
  <dcterms:modified xsi:type="dcterms:W3CDTF">2015-07-07T16:59:50Z</dcterms:modified>
</cp:coreProperties>
</file>